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73" r:id="rId2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340">
          <p15:clr>
            <a:srgbClr val="A4A3A4"/>
          </p15:clr>
        </p15:guide>
        <p15:guide id="3" pos="5602" userDrawn="1">
          <p15:clr>
            <a:srgbClr val="A4A3A4"/>
          </p15:clr>
        </p15:guide>
        <p15:guide id="4" pos="5420" userDrawn="1">
          <p15:clr>
            <a:srgbClr val="A4A3A4"/>
          </p15:clr>
        </p15:guide>
        <p15:guide id="5" orient="horz" pos="75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CC"/>
    <a:srgbClr val="FFDC66"/>
    <a:srgbClr val="E1DC66"/>
    <a:srgbClr val="FFE899"/>
    <a:srgbClr val="FFE27F"/>
    <a:srgbClr val="FED64C"/>
    <a:srgbClr val="FED133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181" autoAdjust="0"/>
    <p:restoredTop sz="94634" autoAdjust="0"/>
  </p:normalViewPr>
  <p:slideViewPr>
    <p:cSldViewPr snapToObjects="1">
      <p:cViewPr varScale="1">
        <p:scale>
          <a:sx n="65" d="100"/>
          <a:sy n="65" d="100"/>
        </p:scale>
        <p:origin x="1056" y="72"/>
      </p:cViewPr>
      <p:guideLst>
        <p:guide orient="horz" pos="1026"/>
        <p:guide pos="340"/>
        <p:guide pos="5602"/>
        <p:guide pos="5420"/>
        <p:guide orient="horz" pos="7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7" d="100"/>
          <a:sy n="57" d="100"/>
        </p:scale>
        <p:origin x="-2520" y="-84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0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0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C99572-9A77-4D6C-A63F-FA796120C73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624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87E7D86-92C2-4DDB-9003-DA548CF75DD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8763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909785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8125" y="1196975"/>
            <a:ext cx="2016125" cy="48482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1196975"/>
            <a:ext cx="5895975" cy="48482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011561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66756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2338388"/>
            <a:ext cx="3954463" cy="3706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2338388"/>
            <a:ext cx="3954462" cy="37068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285642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57549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43385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251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41880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701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102825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6"/>
          <p:cNvSpPr>
            <a:spLocks noChangeArrowheads="1"/>
          </p:cNvSpPr>
          <p:nvPr userDrawn="1"/>
        </p:nvSpPr>
        <p:spPr bwMode="auto">
          <a:xfrm>
            <a:off x="0" y="719138"/>
            <a:ext cx="9144000" cy="6138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028" name="Picture 57" descr="Schatten-BG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5075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542925" y="1196975"/>
            <a:ext cx="8061325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1030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2338388"/>
            <a:ext cx="8061325" cy="370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32" name="Rectangle 34"/>
          <p:cNvSpPr>
            <a:spLocks noChangeArrowheads="1"/>
          </p:cNvSpPr>
          <p:nvPr userDrawn="1"/>
        </p:nvSpPr>
        <p:spPr bwMode="auto">
          <a:xfrm>
            <a:off x="539750" y="6335713"/>
            <a:ext cx="626427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de-DE" altLang="de-DE" sz="1400" dirty="0">
                <a:solidFill>
                  <a:schemeClr val="bg2"/>
                </a:solidFill>
              </a:rPr>
              <a:t>VGF – Rahmvertrag Großschäden</a:t>
            </a:r>
          </a:p>
        </p:txBody>
      </p:sp>
      <p:sp>
        <p:nvSpPr>
          <p:cNvPr id="1033" name="Rectangle 35"/>
          <p:cNvSpPr>
            <a:spLocks noChangeArrowheads="1"/>
          </p:cNvSpPr>
          <p:nvPr userDrawn="1"/>
        </p:nvSpPr>
        <p:spPr bwMode="auto">
          <a:xfrm>
            <a:off x="3175" y="6335713"/>
            <a:ext cx="522288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r" eaLnBrk="1" hangingPunct="1"/>
            <a:fld id="{A895645D-9780-429D-A171-D0B66E8B5001}" type="slidenum">
              <a:rPr lang="de-DE" altLang="de-DE" sz="1400">
                <a:solidFill>
                  <a:schemeClr val="bg2"/>
                </a:solidFill>
              </a:rPr>
              <a:pPr algn="r" eaLnBrk="1" hangingPunct="1"/>
              <a:t>‹Nr.›</a:t>
            </a:fld>
            <a:endParaRPr lang="de-DE" altLang="de-DE" sz="1400">
              <a:solidFill>
                <a:schemeClr val="bg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96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969E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969E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969E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969E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00969E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00969E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00969E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00969E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969E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69E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69E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969E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969E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69E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69E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69E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69E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986588" y="6107422"/>
            <a:ext cx="1832831" cy="167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lr>
                <a:srgbClr val="00969E"/>
              </a:buClr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69E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69E"/>
              </a:buClr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969E"/>
              </a:buClr>
              <a:buChar char="•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969E"/>
              </a:buClr>
              <a:buChar char="•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69E"/>
              </a:buClr>
              <a:buChar char="•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69E"/>
              </a:buClr>
              <a:buChar char="•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69E"/>
              </a:buClr>
              <a:buChar char="•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69E"/>
              </a:buClr>
              <a:buChar char="•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000" i="1" dirty="0">
                <a:solidFill>
                  <a:schemeClr val="bg2"/>
                </a:solidFill>
              </a:rPr>
              <a:t>Quelle: Stadt Frankfurt am Main 2016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0" y="197432"/>
            <a:ext cx="3042152" cy="52588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40000" tIns="108000" rIns="180000" bIns="108000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0969E"/>
              </a:buClr>
              <a:buChar char="•"/>
              <a:defRPr sz="32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69E"/>
              </a:buClr>
              <a:buChar char="•"/>
              <a:defRPr sz="28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69E"/>
              </a:buClr>
              <a:buChar char="•"/>
              <a:defRPr sz="24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969E"/>
              </a:buClr>
              <a:buChar char="•"/>
              <a:defRPr sz="20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969E"/>
              </a:buClr>
              <a:buChar char="•"/>
              <a:defRPr sz="20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69E"/>
              </a:buClr>
              <a:buChar char="•"/>
              <a:defRPr sz="20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69E"/>
              </a:buClr>
              <a:buChar char="•"/>
              <a:defRPr sz="20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69E"/>
              </a:buClr>
              <a:buChar char="•"/>
              <a:defRPr sz="20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69E"/>
              </a:buClr>
              <a:buChar char="•"/>
              <a:defRPr sz="20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2000" b="1" dirty="0">
                <a:solidFill>
                  <a:schemeClr val="bg1"/>
                </a:solidFill>
              </a:rPr>
              <a:t>Beispielunfall S-Wagen</a:t>
            </a: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5652120" y="1617662"/>
            <a:ext cx="0" cy="4187602"/>
          </a:xfrm>
          <a:prstGeom prst="line">
            <a:avLst/>
          </a:prstGeom>
          <a:noFill/>
          <a:ln w="19050">
            <a:solidFill>
              <a:schemeClr val="hlink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87524" y="839563"/>
            <a:ext cx="8532948" cy="689993"/>
          </a:xfrm>
        </p:spPr>
        <p:txBody>
          <a:bodyPr/>
          <a:lstStyle/>
          <a:p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Schadensort am Fahrzeug (Bsp.: Fahrzeugkopf A-Seite)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>
          <a:xfrm>
            <a:off x="5724129" y="1376772"/>
            <a:ext cx="3204356" cy="4356484"/>
          </a:xfrm>
          <a:noFill/>
        </p:spPr>
        <p:txBody>
          <a:bodyPr/>
          <a:lstStyle/>
          <a:p>
            <a:pPr marL="180000" lvl="2" eaLnBrk="1" hangingPunct="1">
              <a:buClr>
                <a:schemeClr val="tx2">
                  <a:lumMod val="75000"/>
                </a:schemeClr>
              </a:buClr>
            </a:pPr>
            <a:r>
              <a:rPr lang="de-DE" altLang="de-DE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Bauteil / Baugruppe</a:t>
            </a:r>
          </a:p>
          <a:p>
            <a:pPr marL="360363" lvl="3" eaLnBrk="1" hangingPunct="1">
              <a:buClr>
                <a:schemeClr val="tx2">
                  <a:lumMod val="75000"/>
                </a:schemeClr>
              </a:buClr>
            </a:pPr>
            <a:r>
              <a:rPr lang="de-DE" alt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Beschädigte Bauteile bzw. Baugruppen, die auf diesem Blatt näher beschrieben werden. </a:t>
            </a:r>
          </a:p>
          <a:p>
            <a:pPr marL="360363" lvl="3" eaLnBrk="1" hangingPunct="1">
              <a:buClr>
                <a:schemeClr val="tx2">
                  <a:lumMod val="75000"/>
                </a:schemeClr>
              </a:buClr>
            </a:pPr>
            <a:r>
              <a:rPr lang="de-DE" alt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z.B.: Scheibenrahmen</a:t>
            </a:r>
          </a:p>
          <a:p>
            <a:pPr marL="180000" lvl="2" eaLnBrk="1" hangingPunct="1">
              <a:buClr>
                <a:schemeClr val="tx2">
                  <a:lumMod val="75000"/>
                </a:schemeClr>
              </a:buClr>
            </a:pPr>
            <a:r>
              <a:rPr lang="de-DE" altLang="de-DE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Beschreibung:</a:t>
            </a:r>
          </a:p>
          <a:p>
            <a:pPr marL="360363" lvl="3" eaLnBrk="1" hangingPunct="1">
              <a:buClr>
                <a:schemeClr val="tx2">
                  <a:lumMod val="75000"/>
                </a:schemeClr>
              </a:buClr>
            </a:pPr>
            <a:r>
              <a:rPr lang="de-DE" alt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Beschreibung der Bauteile bzw. Baugruppen, die auf diesem Blatt näher beschrieben werden.</a:t>
            </a:r>
          </a:p>
          <a:p>
            <a:pPr marL="360363" lvl="3" eaLnBrk="1" hangingPunct="1">
              <a:buClr>
                <a:schemeClr val="tx2">
                  <a:lumMod val="75000"/>
                </a:schemeClr>
              </a:buClr>
            </a:pPr>
            <a:r>
              <a:rPr lang="de-DE" alt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z.B.: Scheibenrahmen Alu ist im unteren Bereich der </a:t>
            </a:r>
          </a:p>
          <a:p>
            <a:pPr marL="180000" lvl="2" eaLnBrk="1" hangingPunct="1">
              <a:buClr>
                <a:schemeClr val="tx2">
                  <a:lumMod val="75000"/>
                </a:schemeClr>
              </a:buClr>
            </a:pPr>
            <a:r>
              <a:rPr lang="de-DE" altLang="de-DE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Prüf-/ Reparaturmaßnahme:</a:t>
            </a:r>
          </a:p>
          <a:p>
            <a:pPr marL="360363" lvl="3" eaLnBrk="1" hangingPunct="1">
              <a:buClr>
                <a:schemeClr val="tx2">
                  <a:lumMod val="75000"/>
                </a:schemeClr>
              </a:buClr>
            </a:pPr>
            <a:r>
              <a:rPr lang="de-DE" alt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Beschreibung der Maßnahmen. </a:t>
            </a:r>
            <a:endParaRPr lang="de-DE" alt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180000" lvl="2" eaLnBrk="1" hangingPunct="1">
              <a:buClr>
                <a:schemeClr val="tx2">
                  <a:lumMod val="75000"/>
                </a:schemeClr>
              </a:buClr>
            </a:pPr>
            <a:r>
              <a:rPr lang="de-DE" altLang="de-DE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Aktion:</a:t>
            </a:r>
          </a:p>
          <a:p>
            <a:pPr marL="360363" lvl="3" eaLnBrk="1" hangingPunct="1">
              <a:spcBef>
                <a:spcPts val="0"/>
              </a:spcBef>
              <a:buClr>
                <a:schemeClr val="tx2">
                  <a:lumMod val="75000"/>
                </a:schemeClr>
              </a:buClr>
              <a:tabLst>
                <a:tab pos="1073150" algn="l"/>
                <a:tab pos="1970088" algn="l"/>
              </a:tabLst>
            </a:pPr>
            <a:r>
              <a:rPr lang="de-DE" alt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Prüfen </a:t>
            </a:r>
            <a:r>
              <a:rPr lang="de-DE" altLang="de-DE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□</a:t>
            </a:r>
            <a:r>
              <a:rPr lang="de-DE" alt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Reparatur </a:t>
            </a:r>
            <a:r>
              <a:rPr lang="de-DE" altLang="de-DE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□	</a:t>
            </a:r>
            <a:r>
              <a:rPr lang="de-DE" alt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Erneuern  </a:t>
            </a:r>
            <a:r>
              <a:rPr lang="de-DE" altLang="de-DE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□</a:t>
            </a:r>
            <a:endParaRPr lang="de-DE" altLang="de-DE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180000" lvl="2" eaLnBrk="1" hangingPunct="1">
              <a:buClr>
                <a:schemeClr val="tx2">
                  <a:lumMod val="75000"/>
                </a:schemeClr>
              </a:buClr>
            </a:pPr>
            <a:r>
              <a:rPr lang="de-DE" altLang="de-DE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Arbeitszeit:</a:t>
            </a:r>
          </a:p>
          <a:p>
            <a:pPr marL="360363" lvl="3" eaLnBrk="1" hangingPunct="1">
              <a:buClr>
                <a:schemeClr val="tx2">
                  <a:lumMod val="75000"/>
                </a:schemeClr>
              </a:buClr>
            </a:pPr>
            <a:r>
              <a:rPr lang="de-DE" alt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12,5 Std</a:t>
            </a:r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38" y="1628800"/>
            <a:ext cx="5292725" cy="3969543"/>
          </a:xfrm>
        </p:spPr>
      </p:pic>
      <p:sp>
        <p:nvSpPr>
          <p:cNvPr id="13" name="Ellipse 12"/>
          <p:cNvSpPr/>
          <p:nvPr/>
        </p:nvSpPr>
        <p:spPr bwMode="auto">
          <a:xfrm>
            <a:off x="2411760" y="3969060"/>
            <a:ext cx="2196244" cy="543755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22" name="Ellipse 21"/>
          <p:cNvSpPr/>
          <p:nvPr/>
        </p:nvSpPr>
        <p:spPr bwMode="auto">
          <a:xfrm>
            <a:off x="2494994" y="2659465"/>
            <a:ext cx="432048" cy="1908212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211960" y="5598343"/>
            <a:ext cx="13681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Bild © VGF: S-Wagen A-Seite</a:t>
            </a:r>
          </a:p>
        </p:txBody>
      </p:sp>
    </p:spTree>
    <p:extLst>
      <p:ext uri="{BB962C8B-B14F-4D97-AF65-F5344CB8AC3E}">
        <p14:creationId xmlns:p14="http://schemas.microsoft.com/office/powerpoint/2010/main" val="3746607955"/>
      </p:ext>
    </p:extLst>
  </p:cSld>
  <p:clrMapOvr>
    <a:masterClrMapping/>
  </p:clrMapOvr>
</p:sld>
</file>

<file path=ppt/theme/theme1.xml><?xml version="1.0" encoding="utf-8"?>
<a:theme xmlns:a="http://schemas.openxmlformats.org/drawingml/2006/main" name="VGF-PPT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GF-PPT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VGF-P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GF-P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GF-P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GF-P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GF-P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GF-P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GF-P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GF-P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GF-P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GF-P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GF-P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GF-P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GF-PPT 13">
        <a:dk1>
          <a:srgbClr val="000000"/>
        </a:dk1>
        <a:lt1>
          <a:srgbClr val="FFFFFF"/>
        </a:lt1>
        <a:dk2>
          <a:srgbClr val="00969E"/>
        </a:dk2>
        <a:lt2>
          <a:srgbClr val="808080"/>
        </a:lt2>
        <a:accent1>
          <a:srgbClr val="BBE0E3"/>
        </a:accent1>
        <a:accent2>
          <a:srgbClr val="00969E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878F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GF-PPT 14">
        <a:dk1>
          <a:srgbClr val="000000"/>
        </a:dk1>
        <a:lt1>
          <a:srgbClr val="FFFFFF"/>
        </a:lt1>
        <a:dk2>
          <a:srgbClr val="00969E"/>
        </a:dk2>
        <a:lt2>
          <a:srgbClr val="808080"/>
        </a:lt2>
        <a:accent1>
          <a:srgbClr val="00969E"/>
        </a:accent1>
        <a:accent2>
          <a:srgbClr val="00969E"/>
        </a:accent2>
        <a:accent3>
          <a:srgbClr val="FFFFFF"/>
        </a:accent3>
        <a:accent4>
          <a:srgbClr val="000000"/>
        </a:accent4>
        <a:accent5>
          <a:srgbClr val="AAC9CC"/>
        </a:accent5>
        <a:accent6>
          <a:srgbClr val="00878F"/>
        </a:accent6>
        <a:hlink>
          <a:srgbClr val="009999"/>
        </a:hlink>
        <a:folHlink>
          <a:srgbClr val="0096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GF-PPT 15">
        <a:dk1>
          <a:srgbClr val="000000"/>
        </a:dk1>
        <a:lt1>
          <a:srgbClr val="FFFFFF"/>
        </a:lt1>
        <a:dk2>
          <a:srgbClr val="00969E"/>
        </a:dk2>
        <a:lt2>
          <a:srgbClr val="808080"/>
        </a:lt2>
        <a:accent1>
          <a:srgbClr val="00969E"/>
        </a:accent1>
        <a:accent2>
          <a:srgbClr val="00969E"/>
        </a:accent2>
        <a:accent3>
          <a:srgbClr val="FFFFFF"/>
        </a:accent3>
        <a:accent4>
          <a:srgbClr val="000000"/>
        </a:accent4>
        <a:accent5>
          <a:srgbClr val="AAC9CC"/>
        </a:accent5>
        <a:accent6>
          <a:srgbClr val="00878F"/>
        </a:accent6>
        <a:hlink>
          <a:srgbClr val="009999"/>
        </a:hlink>
        <a:folHlink>
          <a:srgbClr val="00C2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GF-PPT 16">
        <a:dk1>
          <a:srgbClr val="000000"/>
        </a:dk1>
        <a:lt1>
          <a:srgbClr val="FFFFFF"/>
        </a:lt1>
        <a:dk2>
          <a:srgbClr val="00969E"/>
        </a:dk2>
        <a:lt2>
          <a:srgbClr val="808080"/>
        </a:lt2>
        <a:accent1>
          <a:srgbClr val="36AFB4"/>
        </a:accent1>
        <a:accent2>
          <a:srgbClr val="9DCCD1"/>
        </a:accent2>
        <a:accent3>
          <a:srgbClr val="FFFFFF"/>
        </a:accent3>
        <a:accent4>
          <a:srgbClr val="000000"/>
        </a:accent4>
        <a:accent5>
          <a:srgbClr val="AED4D6"/>
        </a:accent5>
        <a:accent6>
          <a:srgbClr val="8EB9BD"/>
        </a:accent6>
        <a:hlink>
          <a:srgbClr val="C2E7EA"/>
        </a:hlink>
        <a:folHlink>
          <a:srgbClr val="00C2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96</Words>
  <Application>Microsoft Office PowerPoint</Application>
  <PresentationFormat>Bildschirmpräsentation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Arial Narrow</vt:lpstr>
      <vt:lpstr>VGF-PPT</vt:lpstr>
      <vt:lpstr>Schadensort am Fahrzeug (Bsp.: Fahrzeugkopf A-Seite)</vt:lpstr>
    </vt:vector>
  </TitlesOfParts>
  <Manager>Nico Keim</Manager>
  <Company>VGF - Verkehrsgesellschaft Frankfurt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Vorlage Unfallbeschreibung</dc:title>
  <dc:creator>Nico Keim</dc:creator>
  <cp:lastModifiedBy>Betz, Isabell</cp:lastModifiedBy>
  <cp:revision>372</cp:revision>
  <cp:lastPrinted>2015-07-23T08:31:10Z</cp:lastPrinted>
  <dcterms:created xsi:type="dcterms:W3CDTF">2010-06-09T13:08:53Z</dcterms:created>
  <dcterms:modified xsi:type="dcterms:W3CDTF">2024-11-12T14:28:19Z</dcterms:modified>
  <cp:category>Unfälle</cp:category>
</cp:coreProperties>
</file>